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5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05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21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87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71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03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61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63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32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42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190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46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94EDA-E259-44EF-90AC-425E663BB28B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EE0A-994F-4A5C-9042-D956652D8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92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.png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5 тақырып. Айнымалы синусоидалы ток тізбегіндегі R, L, C идеалды элементтері.</a:t>
            </a:r>
            <a:r>
              <a:rPr lang="ru-RU" dirty="0"/>
              <a:t/>
            </a:r>
            <a:br>
              <a:rPr lang="ru-RU" dirty="0"/>
            </a:br>
            <a:r>
              <a:rPr lang="kk-KZ" dirty="0"/>
              <a:t>Аналитикалық өрнектер, графиктер, векторлық диаграммалар. Идеал элементтердің тізбектей жалғануы. Есептеудің графикалық және аналитикалық әдістері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809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8913"/>
            <a:ext cx="8064500" cy="5753100"/>
          </a:xfrm>
        </p:spPr>
        <p:txBody>
          <a:bodyPr/>
          <a:lstStyle/>
          <a:p>
            <a:pPr eaLnBrk="1" hangingPunct="1"/>
            <a:r>
              <a:rPr lang="ru-RU" smtClean="0"/>
              <a:t>Дәсер етуші мән үшін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3348038" y="908050"/>
            <a:ext cx="19923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>
                <a:latin typeface="Times New Roman" pitchFamily="18" charset="0"/>
              </a:rPr>
              <a:t>U</a:t>
            </a:r>
            <a:r>
              <a:rPr lang="ru-RU" sz="1600">
                <a:latin typeface="Times New Roman" pitchFamily="18" charset="0"/>
              </a:rPr>
              <a:t>L</a:t>
            </a:r>
            <a:r>
              <a:rPr lang="ru-RU">
                <a:latin typeface="Times New Roman" pitchFamily="18" charset="0"/>
              </a:rPr>
              <a:t> = ωL · I</a:t>
            </a:r>
            <a:r>
              <a:rPr lang="ru-RU" sz="1600">
                <a:latin typeface="Times New Roman" pitchFamily="18" charset="0"/>
              </a:rPr>
              <a:t>L</a:t>
            </a:r>
            <a:r>
              <a:rPr lang="ru-RU">
                <a:latin typeface="Times New Roman" pitchFamily="18" charset="0"/>
              </a:rPr>
              <a:t>.</a:t>
            </a:r>
          </a:p>
        </p:txBody>
      </p:sp>
      <p:sp>
        <p:nvSpPr>
          <p:cNvPr id="76804" name="Rectangle 5"/>
          <p:cNvSpPr>
            <a:spLocks noChangeArrowheads="1"/>
          </p:cNvSpPr>
          <p:nvPr/>
        </p:nvSpPr>
        <p:spPr bwMode="auto">
          <a:xfrm>
            <a:off x="468313" y="1666875"/>
            <a:ext cx="84248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400"/>
              <a:t>Теңдеу индуктивтіліктегі ток фазасы кернеу фазасынан 90 ° артта қалатынын көрсетеді. </a:t>
            </a:r>
          </a:p>
          <a:p>
            <a:r>
              <a:rPr lang="ru-RU" sz="2400"/>
              <a:t>XL = ωL шамасы индуктивті кедергі деп аталады. Оның өлшем бірлігі - Ом. Графикалық түрде индуктивтіліктегі электрлік процестер суретте көрсетілген</a:t>
            </a:r>
          </a:p>
        </p:txBody>
      </p:sp>
      <p:pic>
        <p:nvPicPr>
          <p:cNvPr id="7680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067175"/>
            <a:ext cx="78486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539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i="1" u="sng" smtClean="0"/>
              <a:t>3. С сыйымдылығы бар тізбек</a:t>
            </a:r>
            <a:r>
              <a:rPr lang="en-US" sz="3200" b="1" i="1" u="sng" smtClean="0"/>
              <a:t/>
            </a:r>
            <a:br>
              <a:rPr lang="en-US" sz="3200" b="1" i="1" u="sng" smtClean="0"/>
            </a:br>
            <a:endParaRPr lang="ru-RU" sz="3200" b="1" i="1" u="sng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908050"/>
            <a:ext cx="7712075" cy="55451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Сыйымдылықтағы токтың синусоида заңы бойынша өзгеру заңдылығы</a:t>
            </a:r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/>
              <a:t>i(t) = Im</a:t>
            </a:r>
            <a:r>
              <a:rPr lang="ru-RU" sz="2000" smtClean="0"/>
              <a:t>с</a:t>
            </a:r>
            <a:r>
              <a:rPr lang="en-US" sz="2000" smtClean="0"/>
              <a:t> </a:t>
            </a:r>
            <a:r>
              <a:rPr lang="en-US" smtClean="0"/>
              <a:t>sin </a:t>
            </a:r>
            <a:r>
              <a:rPr lang="ru-RU" smtClean="0"/>
              <a:t>ω</a:t>
            </a:r>
            <a:r>
              <a:rPr lang="en-US" smtClean="0"/>
              <a:t>t .</a:t>
            </a:r>
            <a:endParaRPr lang="ru-RU" smtClean="0"/>
          </a:p>
        </p:txBody>
      </p:sp>
      <p:pic>
        <p:nvPicPr>
          <p:cNvPr id="778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852738"/>
            <a:ext cx="2205037" cy="227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9" name="Rectangle 7"/>
          <p:cNvSpPr>
            <a:spLocks noChangeArrowheads="1"/>
          </p:cNvSpPr>
          <p:nvPr/>
        </p:nvSpPr>
        <p:spPr bwMode="auto">
          <a:xfrm>
            <a:off x="3851275" y="3716338"/>
            <a:ext cx="3421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/>
              <a:t>u</a:t>
            </a:r>
            <a:r>
              <a:rPr lang="ru-RU" sz="1600"/>
              <a:t>C</a:t>
            </a:r>
            <a:r>
              <a:rPr lang="ru-RU"/>
              <a:t> = 1 / C · ∫ i dt,</a:t>
            </a:r>
          </a:p>
        </p:txBody>
      </p:sp>
      <p:sp>
        <p:nvSpPr>
          <p:cNvPr id="77830" name="Rectangle 8"/>
          <p:cNvSpPr>
            <a:spLocks noChangeArrowheads="1"/>
          </p:cNvSpPr>
          <p:nvPr/>
        </p:nvSpPr>
        <p:spPr bwMode="auto">
          <a:xfrm>
            <a:off x="2916238" y="2492375"/>
            <a:ext cx="5651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400"/>
              <a:t>Сыйымдылықтағы ток пен кернеу арасындағы байланыс теңдеуін қолданамыз</a:t>
            </a:r>
          </a:p>
        </p:txBody>
      </p:sp>
      <p:sp>
        <p:nvSpPr>
          <p:cNvPr id="77831" name="Rectangle 9"/>
          <p:cNvSpPr>
            <a:spLocks noChangeArrowheads="1"/>
          </p:cNvSpPr>
          <p:nvPr/>
        </p:nvSpPr>
        <p:spPr bwMode="auto">
          <a:xfrm>
            <a:off x="1908175" y="5157788"/>
            <a:ext cx="5559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u</a:t>
            </a:r>
            <a:r>
              <a:rPr lang="en-US" sz="1600"/>
              <a:t>C </a:t>
            </a:r>
            <a:r>
              <a:rPr lang="en-US"/>
              <a:t>= 1 / (</a:t>
            </a:r>
            <a:r>
              <a:rPr lang="ru-RU"/>
              <a:t>ω</a:t>
            </a:r>
            <a:r>
              <a:rPr lang="en-US"/>
              <a:t>C) · Im</a:t>
            </a:r>
            <a:r>
              <a:rPr lang="en-US" sz="1600"/>
              <a:t>C</a:t>
            </a:r>
            <a:r>
              <a:rPr lang="en-US"/>
              <a:t> (-cos</a:t>
            </a:r>
            <a:r>
              <a:rPr lang="ru-RU"/>
              <a:t> ω</a:t>
            </a:r>
            <a:r>
              <a:rPr lang="en-US"/>
              <a:t>t ).</a:t>
            </a:r>
          </a:p>
        </p:txBody>
      </p:sp>
      <p:sp>
        <p:nvSpPr>
          <p:cNvPr id="77832" name="Rectangle 10"/>
          <p:cNvSpPr>
            <a:spLocks noChangeArrowheads="1"/>
          </p:cNvSpPr>
          <p:nvPr/>
        </p:nvSpPr>
        <p:spPr bwMode="auto">
          <a:xfrm>
            <a:off x="3500438" y="4429125"/>
            <a:ext cx="1427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/>
              <a:t>сонда:</a:t>
            </a:r>
          </a:p>
        </p:txBody>
      </p:sp>
    </p:spTree>
    <p:extLst>
      <p:ext uri="{BB962C8B-B14F-4D97-AF65-F5344CB8AC3E}">
        <p14:creationId xmlns:p14="http://schemas.microsoft.com/office/powerpoint/2010/main" val="669815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403350" y="-458788"/>
            <a:ext cx="7313613" cy="112713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60350"/>
            <a:ext cx="7313612" cy="56816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cos </a:t>
            </a:r>
            <a:r>
              <a:rPr lang="kk-KZ" sz="2400" smtClean="0"/>
              <a:t>– ты </a:t>
            </a:r>
            <a:r>
              <a:rPr lang="en-US" sz="2400" smtClean="0"/>
              <a:t>sin-</a:t>
            </a:r>
            <a:r>
              <a:rPr lang="kk-KZ" sz="2400" smtClean="0"/>
              <a:t>қа алмастырсақ</a:t>
            </a:r>
            <a:endParaRPr lang="ru-RU" sz="2400" smtClean="0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2124075" y="692150"/>
            <a:ext cx="551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2400"/>
              <a:t>uC = 1 / (</a:t>
            </a:r>
            <a:r>
              <a:rPr lang="ru-RU" sz="2400"/>
              <a:t>ω</a:t>
            </a:r>
            <a:r>
              <a:rPr lang="en-US" sz="2400"/>
              <a:t>C) · ImC sin(</a:t>
            </a:r>
            <a:r>
              <a:rPr lang="ru-RU" sz="2400"/>
              <a:t>ω</a:t>
            </a:r>
            <a:r>
              <a:rPr lang="en-US" sz="2400"/>
              <a:t>t - 90°).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2268538" y="1196975"/>
            <a:ext cx="4405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400"/>
              <a:t>Кернеудің әсер етуші мәні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3059113" y="1700213"/>
            <a:ext cx="325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sz="2400"/>
              <a:t>U</a:t>
            </a:r>
            <a:r>
              <a:rPr lang="ru-RU" sz="2400" baseline="-25000"/>
              <a:t>C</a:t>
            </a:r>
            <a:r>
              <a:rPr lang="ru-RU" sz="2400"/>
              <a:t> = 1 / (ωC) · I</a:t>
            </a:r>
            <a:r>
              <a:rPr lang="ru-RU" sz="2400" baseline="-25000"/>
              <a:t>C</a:t>
            </a:r>
            <a:r>
              <a:rPr lang="ru-RU" sz="2400"/>
              <a:t>. 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646113" y="2133600"/>
            <a:ext cx="849788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000"/>
              <a:t>Теңдеуге қарайтын болсақ, сыйымдылық кернеуінің фазасы токтың фазасынан 90°-қа қалып отырады. X</a:t>
            </a:r>
            <a:r>
              <a:rPr lang="ru-RU" sz="2000" baseline="-25000"/>
              <a:t>C</a:t>
            </a:r>
            <a:r>
              <a:rPr lang="ru-RU" sz="2000"/>
              <a:t> = 1 / (ωC) шамасы тізбектің сиымдылық кедергісі деп аталады және Ом бірлігімен өлшемеді.сиымдылықтағы үрдістер графикалық түрде келесідей орындалады</a:t>
            </a:r>
          </a:p>
        </p:txBody>
      </p:sp>
      <p:pic>
        <p:nvPicPr>
          <p:cNvPr id="788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3"/>
          <a:stretch>
            <a:fillRect/>
          </a:stretch>
        </p:blipFill>
        <p:spPr bwMode="auto">
          <a:xfrm>
            <a:off x="468313" y="3786188"/>
            <a:ext cx="7991475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143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7313612" cy="750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smtClean="0"/>
              <a:t>Айнымалы ток тізбегінде келесі кедергілер түрін атап өту қажет: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73225"/>
            <a:ext cx="8143875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700" b="1" smtClean="0"/>
          </a:p>
          <a:p>
            <a:pPr eaLnBrk="1" hangingPunct="1">
              <a:lnSpc>
                <a:spcPct val="80000"/>
              </a:lnSpc>
            </a:pPr>
            <a:r>
              <a:rPr lang="ru-RU" sz="2800" b="1" smtClean="0">
                <a:latin typeface="Times New Roman" pitchFamily="18" charset="0"/>
              </a:rPr>
              <a:t>Активті </a:t>
            </a:r>
            <a:r>
              <a:rPr lang="ru-RU" sz="2800" smtClean="0">
                <a:latin typeface="Times New Roman" pitchFamily="18" charset="0"/>
              </a:rPr>
              <a:t>. Резистор кедергісін активті деп атайды.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</a:rPr>
              <a:t> бұл кедергінің өлшем бірлігі Ом. Резистор кедергісі жиіліктен тәуелсіз.</a:t>
            </a:r>
          </a:p>
        </p:txBody>
      </p:sp>
      <p:sp>
        <p:nvSpPr>
          <p:cNvPr id="79876" name="AutoShape 5" descr="li_03020"/>
          <p:cNvSpPr>
            <a:spLocks noChangeAspect="1" noChangeArrowheads="1"/>
          </p:cNvSpPr>
          <p:nvPr/>
        </p:nvSpPr>
        <p:spPr bwMode="auto">
          <a:xfrm>
            <a:off x="155575" y="46038"/>
            <a:ext cx="15049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7987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4357688"/>
            <a:ext cx="2017713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8" name="Rectangle 7"/>
          <p:cNvSpPr>
            <a:spLocks noChangeArrowheads="1"/>
          </p:cNvSpPr>
          <p:nvPr/>
        </p:nvSpPr>
        <p:spPr bwMode="auto">
          <a:xfrm>
            <a:off x="1116013" y="3509963"/>
            <a:ext cx="2817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>
                <a:latin typeface="Times New Roman" pitchFamily="18" charset="0"/>
              </a:rPr>
              <a:t>Бнлгілену шарты</a:t>
            </a:r>
          </a:p>
        </p:txBody>
      </p:sp>
    </p:spTree>
    <p:extLst>
      <p:ext uri="{BB962C8B-B14F-4D97-AF65-F5344CB8AC3E}">
        <p14:creationId xmlns:p14="http://schemas.microsoft.com/office/powerpoint/2010/main" val="2194199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403350" y="-315913"/>
            <a:ext cx="7313613" cy="112713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476250"/>
            <a:ext cx="7921625" cy="59769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b="1" smtClean="0">
                <a:latin typeface="Times New Roman" pitchFamily="18" charset="0"/>
              </a:rPr>
              <a:t>Реактивті </a:t>
            </a:r>
            <a:r>
              <a:rPr lang="ru-RU" sz="2800" smtClean="0">
                <a:latin typeface="Times New Roman" pitchFamily="18" charset="0"/>
              </a:rPr>
              <a:t>. Реактив кедергілерге үш түрлі кедергіні жатқызуға болады: индуктивті X</a:t>
            </a:r>
            <a:r>
              <a:rPr lang="ru-RU" sz="1600" smtClean="0">
                <a:latin typeface="Times New Roman" pitchFamily="18" charset="0"/>
              </a:rPr>
              <a:t>L</a:t>
            </a:r>
            <a:r>
              <a:rPr lang="ru-RU" sz="2800" smtClean="0">
                <a:latin typeface="Times New Roman" pitchFamily="18" charset="0"/>
              </a:rPr>
              <a:t>  және  сыйымдылықты X</a:t>
            </a:r>
            <a:r>
              <a:rPr lang="ru-RU" sz="1600" smtClean="0">
                <a:latin typeface="Times New Roman" pitchFamily="18" charset="0"/>
              </a:rPr>
              <a:t>C</a:t>
            </a:r>
            <a:r>
              <a:rPr lang="ru-RU" sz="2800" smtClean="0">
                <a:latin typeface="Times New Roman" pitchFamily="18" charset="0"/>
              </a:rPr>
              <a:t> , сонымен қатар реактивті. Индуктивті кедергі келесі жолмен анықталады: X</a:t>
            </a:r>
            <a:r>
              <a:rPr lang="ru-RU" sz="1600" smtClean="0">
                <a:latin typeface="Times New Roman" pitchFamily="18" charset="0"/>
              </a:rPr>
              <a:t>L</a:t>
            </a:r>
            <a:r>
              <a:rPr lang="ru-RU" sz="2800" smtClean="0">
                <a:latin typeface="Times New Roman" pitchFamily="18" charset="0"/>
              </a:rPr>
              <a:t> = ωL. Өлшем бірлігі Ом. X</a:t>
            </a:r>
            <a:r>
              <a:rPr lang="ru-RU" sz="1600" smtClean="0">
                <a:latin typeface="Times New Roman" pitchFamily="18" charset="0"/>
              </a:rPr>
              <a:t>L</a:t>
            </a:r>
            <a:r>
              <a:rPr lang="ru-RU" sz="2800" smtClean="0">
                <a:latin typeface="Times New Roman" pitchFamily="18" charset="0"/>
              </a:rPr>
              <a:t>  шамасы жиіліктен сызықты тәуелді.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Сыйымдылықты кедергі келесі жолмен анықталады: X</a:t>
            </a:r>
            <a:r>
              <a:rPr lang="ru-RU" sz="1600" smtClean="0">
                <a:latin typeface="Times New Roman" pitchFamily="18" charset="0"/>
              </a:rPr>
              <a:t>C</a:t>
            </a:r>
            <a:r>
              <a:rPr lang="ru-RU" sz="2800" smtClean="0">
                <a:latin typeface="Times New Roman" pitchFamily="18" charset="0"/>
              </a:rPr>
              <a:t> = 1 / ωC. Өлшем бірлігі Ом. X</a:t>
            </a:r>
            <a:r>
              <a:rPr lang="ru-RU" sz="1600" smtClean="0">
                <a:latin typeface="Times New Roman" pitchFamily="18" charset="0"/>
              </a:rPr>
              <a:t>C</a:t>
            </a:r>
            <a:r>
              <a:rPr lang="ru-RU" sz="2800" smtClean="0">
                <a:latin typeface="Times New Roman" pitchFamily="18" charset="0"/>
              </a:rPr>
              <a:t>  шамасы жиілікке кері пропорционал заңдылығымен тәуелді. Жалпы реактивті кедергі келесі жолмен анықталады: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 X =  X</a:t>
            </a:r>
            <a:r>
              <a:rPr lang="ru-RU" sz="1600" smtClean="0">
                <a:latin typeface="Times New Roman" pitchFamily="18" charset="0"/>
              </a:rPr>
              <a:t>L</a:t>
            </a:r>
            <a:r>
              <a:rPr lang="ru-RU" sz="2800" smtClean="0">
                <a:latin typeface="Times New Roman" pitchFamily="18" charset="0"/>
              </a:rPr>
              <a:t>  -  X</a:t>
            </a:r>
            <a:r>
              <a:rPr lang="ru-RU" sz="1600" smtClean="0">
                <a:latin typeface="Times New Roman" pitchFamily="18" charset="0"/>
              </a:rPr>
              <a:t>C</a:t>
            </a:r>
            <a:endParaRPr lang="ru-RU" sz="2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80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09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/>
              <a:t/>
            </a:r>
            <a:br>
              <a:rPr lang="ru-RU" sz="3200" b="1" smtClean="0"/>
            </a:br>
            <a:r>
              <a:rPr lang="en-US" sz="3200" b="1" smtClean="0"/>
              <a:t>R. L. C</a:t>
            </a:r>
            <a:r>
              <a:rPr lang="ru-RU" sz="3200" b="1" smtClean="0"/>
              <a:t> э</a:t>
            </a:r>
            <a:r>
              <a:rPr lang="kk-KZ" sz="3200" b="1" smtClean="0"/>
              <a:t>лементтері тізбектей жалғанған сұлба</a:t>
            </a:r>
            <a:endParaRPr lang="ru-RU" sz="3200" b="1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497887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Мысалды есепте R, L, С элементтері, f жиілік мәні, U кернеуі берілген делік. Тізбектегі ток пен әр элементтегі кернеуді анықтау қажет. Тізбектей жалғанған тізбек үшін, барлық элементтерде бір ток жүреді. Есептеу бірнеше бөлімге бөлінеді. </a:t>
            </a:r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576388"/>
            <a:ext cx="39592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5472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0"/>
            <a:ext cx="8064500" cy="66690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1. Кедергілерді анықтау.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L және С элементтерінің реактив кедергілерін төмендегі формула бойынша анықтайды: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X</a:t>
            </a:r>
            <a:r>
              <a:rPr lang="ru-RU" sz="1600" smtClean="0"/>
              <a:t>L</a:t>
            </a:r>
            <a:r>
              <a:rPr lang="ru-RU" smtClean="0"/>
              <a:t> = ωL, 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X</a:t>
            </a:r>
            <a:r>
              <a:rPr lang="ru-RU" sz="1600" smtClean="0"/>
              <a:t>C</a:t>
            </a:r>
            <a:r>
              <a:rPr lang="ru-RU" smtClean="0"/>
              <a:t> = 1 / ωC, 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ω = 2πf.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2</a:t>
            </a:r>
            <a:r>
              <a:rPr lang="ru-RU" smtClean="0"/>
              <a:t>. Элементтердегі кернеулерді анықтау 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82947" name="Rectangle 4"/>
          <p:cNvSpPr>
            <a:spLocks noChangeArrowheads="1"/>
          </p:cNvSpPr>
          <p:nvPr/>
        </p:nvSpPr>
        <p:spPr bwMode="auto">
          <a:xfrm>
            <a:off x="1042988" y="4221163"/>
            <a:ext cx="5272087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/>
              <a:t>U</a:t>
            </a:r>
            <a:r>
              <a:rPr lang="en-US" sz="1600"/>
              <a:t>R</a:t>
            </a:r>
            <a:r>
              <a:rPr lang="en-US"/>
              <a:t> = I R, </a:t>
            </a:r>
            <a:r>
              <a:rPr lang="ru-RU"/>
              <a:t>ψ</a:t>
            </a:r>
            <a:r>
              <a:rPr lang="en-US" sz="1600"/>
              <a:t>u</a:t>
            </a:r>
            <a:r>
              <a:rPr lang="en-US"/>
              <a:t>R = </a:t>
            </a:r>
            <a:r>
              <a:rPr lang="ru-RU"/>
              <a:t>ψ</a:t>
            </a:r>
            <a:r>
              <a:rPr lang="en-US" sz="1600"/>
              <a:t>i</a:t>
            </a:r>
            <a:r>
              <a:rPr lang="en-US"/>
              <a:t> ;</a:t>
            </a:r>
            <a:endParaRPr lang="ru-RU"/>
          </a:p>
          <a:p>
            <a:r>
              <a:rPr lang="en-US"/>
              <a:t>U</a:t>
            </a:r>
            <a:r>
              <a:rPr lang="en-US" sz="1600"/>
              <a:t>L</a:t>
            </a:r>
            <a:r>
              <a:rPr lang="en-US"/>
              <a:t> = I X</a:t>
            </a:r>
            <a:r>
              <a:rPr lang="en-US" sz="1600"/>
              <a:t>L</a:t>
            </a:r>
            <a:r>
              <a:rPr lang="en-US"/>
              <a:t>, </a:t>
            </a:r>
            <a:r>
              <a:rPr lang="ru-RU"/>
              <a:t>ψ</a:t>
            </a:r>
            <a:r>
              <a:rPr lang="en-US" sz="1600"/>
              <a:t>u</a:t>
            </a:r>
            <a:r>
              <a:rPr lang="en-US"/>
              <a:t>L = </a:t>
            </a:r>
            <a:r>
              <a:rPr lang="ru-RU"/>
              <a:t>ψ</a:t>
            </a:r>
            <a:r>
              <a:rPr lang="en-US" sz="1600"/>
              <a:t>i</a:t>
            </a:r>
            <a:r>
              <a:rPr lang="en-US"/>
              <a:t> + 90° ;</a:t>
            </a:r>
            <a:endParaRPr lang="ru-RU"/>
          </a:p>
          <a:p>
            <a:r>
              <a:rPr lang="en-US"/>
              <a:t>U</a:t>
            </a:r>
            <a:r>
              <a:rPr lang="en-US" sz="1600"/>
              <a:t>C </a:t>
            </a:r>
            <a:r>
              <a:rPr lang="en-US"/>
              <a:t>= I X</a:t>
            </a:r>
            <a:r>
              <a:rPr lang="en-US" sz="1600"/>
              <a:t>C</a:t>
            </a:r>
            <a:r>
              <a:rPr lang="en-US"/>
              <a:t>, </a:t>
            </a:r>
            <a:r>
              <a:rPr lang="ru-RU"/>
              <a:t>ψ</a:t>
            </a:r>
            <a:r>
              <a:rPr lang="en-US" sz="1600"/>
              <a:t>u</a:t>
            </a:r>
            <a:r>
              <a:rPr lang="en-US"/>
              <a:t>C = </a:t>
            </a:r>
            <a:r>
              <a:rPr lang="ru-RU"/>
              <a:t>ψ</a:t>
            </a:r>
            <a:r>
              <a:rPr lang="en-US" sz="1600"/>
              <a:t>i</a:t>
            </a:r>
            <a:r>
              <a:rPr lang="en-US"/>
              <a:t> - 90°.</a:t>
            </a:r>
          </a:p>
        </p:txBody>
      </p:sp>
    </p:spTree>
    <p:extLst>
      <p:ext uri="{BB962C8B-B14F-4D97-AF65-F5344CB8AC3E}">
        <p14:creationId xmlns:p14="http://schemas.microsoft.com/office/powerpoint/2010/main" val="2293755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0"/>
            <a:ext cx="8064500" cy="6597650"/>
          </a:xfrm>
        </p:spPr>
        <p:txBody>
          <a:bodyPr/>
          <a:lstStyle/>
          <a:p>
            <a:pPr eaLnBrk="1" hangingPunct="1"/>
            <a:r>
              <a:rPr lang="ru-RU" smtClean="0"/>
              <a:t>Кернеу үшін Кирхгофтың екінші заңы векторлық үлгіде қолданылады.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            Ú = ÚR + ÚL + ÚC.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83971" name="Rectangle 4"/>
          <p:cNvSpPr>
            <a:spLocks noChangeArrowheads="1"/>
          </p:cNvSpPr>
          <p:nvPr/>
        </p:nvSpPr>
        <p:spPr bwMode="auto">
          <a:xfrm>
            <a:off x="827088" y="2765425"/>
            <a:ext cx="813752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/>
              <a:t>Есептік мәліметтерді сараптау. </a:t>
            </a:r>
          </a:p>
          <a:p>
            <a:pPr algn="ctr"/>
            <a:endParaRPr lang="ru-RU"/>
          </a:p>
          <a:p>
            <a:r>
              <a:rPr lang="ru-RU"/>
              <a:t>L және С шамаларының мәніне байланысты келесі нұсқалар болуы мүмкін: X</a:t>
            </a:r>
            <a:r>
              <a:rPr lang="ru-RU" sz="1600"/>
              <a:t>L</a:t>
            </a:r>
            <a:r>
              <a:rPr lang="ru-RU"/>
              <a:t> &gt; X</a:t>
            </a:r>
            <a:r>
              <a:rPr lang="ru-RU" sz="1600"/>
              <a:t>C</a:t>
            </a:r>
            <a:r>
              <a:rPr lang="ru-RU"/>
              <a:t>; X</a:t>
            </a:r>
            <a:r>
              <a:rPr lang="ru-RU" sz="1600"/>
              <a:t>L</a:t>
            </a:r>
            <a:r>
              <a:rPr lang="ru-RU"/>
              <a:t> &lt; X</a:t>
            </a:r>
            <a:r>
              <a:rPr lang="ru-RU" sz="1600"/>
              <a:t>C</a:t>
            </a:r>
            <a:r>
              <a:rPr lang="ru-RU"/>
              <a:t>; X</a:t>
            </a:r>
            <a:r>
              <a:rPr lang="ru-RU" sz="1600"/>
              <a:t>L</a:t>
            </a:r>
            <a:r>
              <a:rPr lang="ru-RU"/>
              <a:t> = X</a:t>
            </a:r>
            <a:r>
              <a:rPr lang="ru-RU" sz="1600"/>
              <a:t>C</a:t>
            </a:r>
            <a:r>
              <a:rPr lang="ru-RU"/>
              <a:t>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907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-387350"/>
            <a:ext cx="7313613" cy="103187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0"/>
            <a:ext cx="8388350" cy="6524625"/>
          </a:xfrm>
        </p:spPr>
        <p:txBody>
          <a:bodyPr/>
          <a:lstStyle/>
          <a:p>
            <a:pPr eaLnBrk="1" hangingPunct="1"/>
            <a:r>
              <a:rPr lang="ru-RU" smtClean="0"/>
              <a:t>X</a:t>
            </a:r>
            <a:r>
              <a:rPr lang="ru-RU" baseline="-25000" smtClean="0"/>
              <a:t>L</a:t>
            </a:r>
            <a:r>
              <a:rPr lang="ru-RU" smtClean="0"/>
              <a:t> &gt; X</a:t>
            </a:r>
            <a:r>
              <a:rPr lang="ru-RU" baseline="-25000" smtClean="0"/>
              <a:t>C</a:t>
            </a:r>
            <a:r>
              <a:rPr lang="ru-RU" smtClean="0"/>
              <a:t> нұсқасы үшін  φ &gt; 0, яғни U</a:t>
            </a:r>
            <a:r>
              <a:rPr lang="ru-RU" baseline="-25000" smtClean="0"/>
              <a:t>L</a:t>
            </a:r>
            <a:r>
              <a:rPr lang="ru-RU" smtClean="0"/>
              <a:t> &gt; U</a:t>
            </a:r>
            <a:r>
              <a:rPr lang="ru-RU" baseline="-25000" smtClean="0"/>
              <a:t>C</a:t>
            </a:r>
            <a:r>
              <a:rPr lang="ru-RU" smtClean="0"/>
              <a:t>. Ток φ бұрышына кернеуден қалып отырады. Тізбек активті-индуктивті сипатта болады. Кернеудің векторлық диаграммасы келесі түрде көрсетіледі.</a:t>
            </a:r>
          </a:p>
        </p:txBody>
      </p:sp>
      <p:pic>
        <p:nvPicPr>
          <p:cNvPr id="849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068638"/>
            <a:ext cx="4402138" cy="337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917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-458788"/>
            <a:ext cx="7313613" cy="103188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60350"/>
            <a:ext cx="7712075" cy="5681663"/>
          </a:xfrm>
        </p:spPr>
        <p:txBody>
          <a:bodyPr/>
          <a:lstStyle/>
          <a:p>
            <a:pPr eaLnBrk="1" hangingPunct="1"/>
            <a:r>
              <a:rPr lang="ru-RU" smtClean="0"/>
              <a:t>X</a:t>
            </a:r>
            <a:r>
              <a:rPr lang="ru-RU" sz="1600" smtClean="0"/>
              <a:t>L</a:t>
            </a:r>
            <a:r>
              <a:rPr lang="ru-RU" smtClean="0"/>
              <a:t> &lt; X</a:t>
            </a:r>
            <a:r>
              <a:rPr lang="ru-RU" sz="1600" smtClean="0"/>
              <a:t>C</a:t>
            </a:r>
            <a:r>
              <a:rPr lang="ru-RU" smtClean="0"/>
              <a:t> нұсқасы үшін φ &lt; 0, онда  U</a:t>
            </a:r>
            <a:r>
              <a:rPr lang="ru-RU" sz="1600" smtClean="0"/>
              <a:t>L</a:t>
            </a:r>
            <a:r>
              <a:rPr lang="ru-RU" smtClean="0"/>
              <a:t> &lt; U</a:t>
            </a:r>
            <a:r>
              <a:rPr lang="ru-RU" sz="1600" smtClean="0"/>
              <a:t>C</a:t>
            </a:r>
            <a:r>
              <a:rPr lang="ru-RU" smtClean="0"/>
              <a:t>. ток φ бұрышына кернеуден озып отырады. Тізбек сыйымдылықты сипатта болады. Кернеудің векторлық диаграммасы келесі түрде көрсетіледі</a:t>
            </a: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997200"/>
            <a:ext cx="4175125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225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333375"/>
            <a:ext cx="7927975" cy="56086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              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en-US" smtClean="0"/>
              <a:t>R</a:t>
            </a:r>
            <a:r>
              <a:rPr lang="ru-RU" smtClean="0"/>
              <a:t> белсенді кедергіде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  <a:r>
              <a:rPr lang="ru-RU" smtClean="0"/>
              <a:t>электромагниттік энергияның жылуға айналуы жүреді.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Резистордағы кернеу мен ондағы ток Ом заңымен байланысты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0" name="Object 5"/>
          <p:cNvGraphicFramePr>
            <a:graphicFrameLocks noChangeAspect="1"/>
          </p:cNvGraphicFramePr>
          <p:nvPr/>
        </p:nvGraphicFramePr>
        <p:xfrm>
          <a:off x="2771775" y="4437063"/>
          <a:ext cx="25193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482181" imgH="215713" progId="Equation.3">
                  <p:embed/>
                </p:oleObj>
              </mc:Choice>
              <mc:Fallback>
                <p:oleObj name="Формула" r:id="rId3" imgW="482181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437063"/>
                        <a:ext cx="2519363" cy="1146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4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2881313" cy="188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2930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-458788"/>
            <a:ext cx="7313613" cy="103188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8913"/>
            <a:ext cx="8172450" cy="6480175"/>
          </a:xfrm>
        </p:spPr>
        <p:txBody>
          <a:bodyPr/>
          <a:lstStyle/>
          <a:p>
            <a:pPr eaLnBrk="1" hangingPunct="1"/>
            <a:r>
              <a:rPr lang="ru-RU" smtClean="0"/>
              <a:t>X</a:t>
            </a:r>
            <a:r>
              <a:rPr lang="ru-RU" sz="1600" smtClean="0"/>
              <a:t>L</a:t>
            </a:r>
            <a:r>
              <a:rPr lang="ru-RU" smtClean="0"/>
              <a:t> = X</a:t>
            </a:r>
            <a:r>
              <a:rPr lang="ru-RU" sz="1600" smtClean="0"/>
              <a:t>C</a:t>
            </a:r>
            <a:r>
              <a:rPr lang="ru-RU" smtClean="0"/>
              <a:t> нұсқасы үшін φ = 0, онда U</a:t>
            </a:r>
            <a:r>
              <a:rPr lang="ru-RU" sz="1600" smtClean="0"/>
              <a:t>L</a:t>
            </a:r>
            <a:r>
              <a:rPr lang="ru-RU" smtClean="0"/>
              <a:t> = U</a:t>
            </a:r>
            <a:r>
              <a:rPr lang="ru-RU" sz="1600" smtClean="0"/>
              <a:t>C</a:t>
            </a:r>
            <a:r>
              <a:rPr lang="ru-RU" smtClean="0"/>
              <a:t>. Ток пен кернеу өзара фаза бойынша сәйкес келеді. Тізбек активті сипатта болады.</a:t>
            </a:r>
          </a:p>
        </p:txBody>
      </p:sp>
      <p:pic>
        <p:nvPicPr>
          <p:cNvPr id="870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565400"/>
            <a:ext cx="5116513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2580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403350" y="-458788"/>
            <a:ext cx="7313613" cy="69850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333375"/>
            <a:ext cx="7921625" cy="6119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100" b="1" smtClean="0"/>
              <a:t>Толық кедергі</a:t>
            </a:r>
            <a:r>
              <a:rPr lang="ru-RU" sz="2100" smtClean="0"/>
              <a:t>. Тізбектің толық кедергісі деп төмендегі шаманы айтады: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smtClean="0"/>
              <a:t>осыдан Z, R және X кедергілері өзара үш бұрыш құрай отырып, келесі мәндерді қабылдайды: Z – гипотенуза, R және X – катеттер. Осы үшбұрышта төмендегі теңдеумен анықталатын φ бұрышы қарастырылады,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smtClean="0"/>
              <a:t>φ = arctg((X</a:t>
            </a:r>
            <a:r>
              <a:rPr lang="ru-RU" sz="1600" smtClean="0"/>
              <a:t>L</a:t>
            </a:r>
            <a:r>
              <a:rPr lang="ru-RU" sz="2100" smtClean="0"/>
              <a:t> - X</a:t>
            </a:r>
            <a:r>
              <a:rPr lang="ru-RU" sz="1600" smtClean="0"/>
              <a:t>C</a:t>
            </a:r>
            <a:r>
              <a:rPr lang="ru-RU" sz="2100" smtClean="0"/>
              <a:t>) / R),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smtClean="0"/>
              <a:t>Және ол </a:t>
            </a:r>
            <a:r>
              <a:rPr lang="ru-RU" sz="2100" b="1" smtClean="0"/>
              <a:t>фазалардың ығысу бұрышы</a:t>
            </a:r>
            <a:r>
              <a:rPr lang="ru-RU" sz="2100" smtClean="0"/>
              <a:t> деп аталады. Осы бұрышты ескере отырып қосымша өрнектерді алуға болады: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smtClean="0"/>
              <a:t>R = Z cos φ,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1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smtClean="0"/>
              <a:t>X = Z sin φ.</a:t>
            </a:r>
          </a:p>
        </p:txBody>
      </p:sp>
      <p:sp>
        <p:nvSpPr>
          <p:cNvPr id="88068" name="AutoShape 5" descr="lf_03009"/>
          <p:cNvSpPr>
            <a:spLocks noChangeAspect="1" noChangeArrowheads="1"/>
          </p:cNvSpPr>
          <p:nvPr/>
        </p:nvSpPr>
        <p:spPr bwMode="auto">
          <a:xfrm>
            <a:off x="155575" y="46038"/>
            <a:ext cx="1533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8806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908050"/>
            <a:ext cx="3960812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23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0"/>
            <a:ext cx="7993062" cy="59420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Тек магнит өрісімен байланысты элементтер, оның энергиясы мен өзіндік индукция құбылысын ескере отырып, </a:t>
            </a:r>
            <a:r>
              <a:rPr lang="en-US" smtClean="0"/>
              <a:t>L </a:t>
            </a:r>
            <a:r>
              <a:rPr lang="ru-RU" smtClean="0"/>
              <a:t>индуктивтілігімен сипатталады.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L </a:t>
            </a:r>
            <a:r>
              <a:rPr lang="ru-RU" smtClean="0"/>
              <a:t>индуктивтілігінде </a:t>
            </a:r>
            <a:r>
              <a:rPr lang="en-US" smtClean="0"/>
              <a:t>i </a:t>
            </a:r>
            <a:r>
              <a:rPr lang="ru-RU" smtClean="0"/>
              <a:t>тоғы өзгергенде токтың өзгеруіне жол бермейтін өзіндік индукцияның ЭҚК пайда болады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716338"/>
            <a:ext cx="2879725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4" name="Object 5"/>
          <p:cNvGraphicFramePr>
            <a:graphicFrameLocks noChangeAspect="1"/>
          </p:cNvGraphicFramePr>
          <p:nvPr/>
        </p:nvGraphicFramePr>
        <p:xfrm>
          <a:off x="4500563" y="3714750"/>
          <a:ext cx="20716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4" imgW="685800" imgH="393700" progId="Equation.3">
                  <p:embed/>
                </p:oleObj>
              </mc:Choice>
              <mc:Fallback>
                <p:oleObj name="Формула" r:id="rId4" imgW="6858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714750"/>
                        <a:ext cx="2071687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5084763"/>
            <a:ext cx="228758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32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333375"/>
            <a:ext cx="7927975" cy="56086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k-KZ" smtClean="0"/>
              <a:t>Индуктивтілік бойымен ток жүру үшін, қорек көзі өзінің кернеуінің бір бөлігін өздік индукцияның ЭҚК-н жеңу үшін кетіреді.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kk-KZ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kk-KZ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kk-KZ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kk-KZ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k-KZ" smtClean="0"/>
              <a:t>Бұл жағдайда одан шығатын энергия катушканың магнит өрісінде жинақталады</a:t>
            </a:r>
            <a:endParaRPr lang="ru-RU" smtClean="0"/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2643188" y="2214563"/>
          <a:ext cx="3311525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3" imgW="952087" imgH="393529" progId="Equation.3">
                  <p:embed/>
                </p:oleObj>
              </mc:Choice>
              <mc:Fallback>
                <p:oleObj name="Формула" r:id="rId3" imgW="95208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2214563"/>
                        <a:ext cx="3311525" cy="1357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464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569325" cy="626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Тек электр өрісіне байланысты болатын және оның энергиясын ескеретін элементтер С сыйымдылығымен сипатталады. 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С конденсаторындағы </a:t>
            </a:r>
            <a:r>
              <a:rPr lang="en-US" smtClean="0"/>
              <a:t>Uc </a:t>
            </a:r>
            <a:r>
              <a:rPr lang="ru-RU" smtClean="0"/>
              <a:t>кернеуі өзгерген кезде, онда жинақталған заряд мөлшері өзгереді, бұл тізбектегі электр тогының ағымына сәйкес келеді</a:t>
            </a:r>
          </a:p>
        </p:txBody>
      </p:sp>
      <p:pic>
        <p:nvPicPr>
          <p:cNvPr id="2560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571625"/>
            <a:ext cx="2700338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2" name="Object 5"/>
          <p:cNvGraphicFramePr>
            <a:graphicFrameLocks noChangeAspect="1"/>
          </p:cNvGraphicFramePr>
          <p:nvPr/>
        </p:nvGraphicFramePr>
        <p:xfrm>
          <a:off x="3357563" y="5500688"/>
          <a:ext cx="2805112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4" imgW="977476" imgH="406224" progId="Equation.3">
                  <p:embed/>
                </p:oleObj>
              </mc:Choice>
              <mc:Fallback>
                <p:oleObj name="Формула" r:id="rId4" imgW="977476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5500688"/>
                        <a:ext cx="2805112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2858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0"/>
            <a:ext cx="7964488" cy="5681663"/>
          </a:xfrm>
        </p:spPr>
        <p:txBody>
          <a:bodyPr/>
          <a:lstStyle/>
          <a:p>
            <a:pPr marL="552450" indent="-552450" eaLnBrk="1" hangingPunct="1">
              <a:buFont typeface="Wingdings" pitchFamily="2" charset="2"/>
              <a:buNone/>
            </a:pPr>
            <a:r>
              <a:rPr lang="kk-KZ" smtClean="0"/>
              <a:t>     тізбекте і тоғы жүрсін делік, онда: </a:t>
            </a:r>
          </a:p>
          <a:p>
            <a:pPr marL="552450" indent="-552450" eaLnBrk="1" hangingPunct="1">
              <a:buFont typeface="Wingdings" pitchFamily="2" charset="2"/>
              <a:buNone/>
            </a:pPr>
            <a:endParaRPr lang="kk-KZ" smtClean="0"/>
          </a:p>
          <a:p>
            <a:pPr marL="552450" indent="-552450" eaLnBrk="1" hangingPunct="1">
              <a:buFont typeface="Wingdings" pitchFamily="2" charset="2"/>
              <a:buNone/>
            </a:pPr>
            <a:endParaRPr lang="kk-KZ" smtClean="0"/>
          </a:p>
          <a:p>
            <a:pPr marL="552450" indent="-552450" eaLnBrk="1" hangingPunct="1">
              <a:buFont typeface="Wingdings" pitchFamily="2" charset="2"/>
              <a:buNone/>
            </a:pPr>
            <a:endParaRPr lang="kk-KZ" smtClean="0"/>
          </a:p>
          <a:p>
            <a:pPr marL="552450" indent="-552450" eaLnBrk="1" hangingPunct="1">
              <a:buFont typeface="Wingdings" pitchFamily="2" charset="2"/>
              <a:buAutoNum type="arabicPeriod"/>
            </a:pPr>
            <a:r>
              <a:rPr lang="en-US" b="1" i="1" u="sng" smtClean="0">
                <a:solidFill>
                  <a:schemeClr val="hlink"/>
                </a:solidFill>
              </a:rPr>
              <a:t>R</a:t>
            </a:r>
            <a:r>
              <a:rPr lang="kk-KZ" b="1" i="1" u="sng" smtClean="0">
                <a:solidFill>
                  <a:schemeClr val="hlink"/>
                </a:solidFill>
              </a:rPr>
              <a:t> кедергілі тізбек үшін</a:t>
            </a:r>
            <a:r>
              <a:rPr lang="ru-RU" b="1" i="1" u="sng" smtClean="0">
                <a:solidFill>
                  <a:schemeClr val="hlink"/>
                </a:solidFill>
              </a:rPr>
              <a:t>.</a:t>
            </a:r>
          </a:p>
          <a:p>
            <a:pPr marL="552450" indent="-552450" eaLnBrk="1" hangingPunct="1">
              <a:buFont typeface="Wingdings" pitchFamily="2" charset="2"/>
              <a:buNone/>
            </a:pPr>
            <a:r>
              <a:rPr lang="ru-RU" smtClean="0"/>
              <a:t>Ом заңы бойынша белсенді кедергідегі кернеу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26" name="Object 4"/>
          <p:cNvGraphicFramePr>
            <a:graphicFrameLocks noChangeAspect="1"/>
          </p:cNvGraphicFramePr>
          <p:nvPr/>
        </p:nvGraphicFramePr>
        <p:xfrm>
          <a:off x="2555875" y="692150"/>
          <a:ext cx="31686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Формула" r:id="rId3" imgW="939392" imgH="241195" progId="Equation.3">
                  <p:embed/>
                </p:oleObj>
              </mc:Choice>
              <mc:Fallback>
                <p:oleObj name="Формула" r:id="rId3" imgW="939392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692150"/>
                        <a:ext cx="316865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789363"/>
            <a:ext cx="2881312" cy="188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Rectangle 1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27" name="Object 9"/>
          <p:cNvGraphicFramePr>
            <a:graphicFrameLocks noChangeAspect="1"/>
          </p:cNvGraphicFramePr>
          <p:nvPr/>
        </p:nvGraphicFramePr>
        <p:xfrm>
          <a:off x="1331913" y="5661025"/>
          <a:ext cx="67691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Формула" r:id="rId6" imgW="1739900" imgH="254000" progId="Equation.3">
                  <p:embed/>
                </p:oleObj>
              </mc:Choice>
              <mc:Fallback>
                <p:oleObj name="Формула" r:id="rId6" imgW="17399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5661025"/>
                        <a:ext cx="6769100" cy="976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4479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333375"/>
            <a:ext cx="7313612" cy="5608638"/>
          </a:xfrm>
        </p:spPr>
        <p:txBody>
          <a:bodyPr/>
          <a:lstStyle/>
          <a:p>
            <a:pPr eaLnBrk="1" hangingPunct="1"/>
            <a:r>
              <a:rPr lang="ru-RU" sz="2400" smtClean="0"/>
              <a:t>Ток пен кернеу арасындағы байланыс резистордағы кернеу мен ток фазаларының бірдей екендігін көрсетеді. Бұл графикалық түрде уақыт диаграммасында және күрделі жазықтықта көрсетілген.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</p:txBody>
      </p:sp>
      <p:pic>
        <p:nvPicPr>
          <p:cNvPr id="7373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997200"/>
            <a:ext cx="7561263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228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333375"/>
            <a:ext cx="7856537" cy="56086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u="sng" smtClean="0">
                <a:solidFill>
                  <a:schemeClr val="hlink"/>
                </a:solidFill>
              </a:rPr>
              <a:t>2. </a:t>
            </a:r>
            <a:r>
              <a:rPr lang="en-US" b="1" i="1" u="sng" smtClean="0">
                <a:solidFill>
                  <a:schemeClr val="hlink"/>
                </a:solidFill>
              </a:rPr>
              <a:t>L</a:t>
            </a:r>
            <a:r>
              <a:rPr lang="kk-KZ" b="1" i="1" u="sng" smtClean="0">
                <a:solidFill>
                  <a:schemeClr val="hlink"/>
                </a:solidFill>
              </a:rPr>
              <a:t> индуктивтілігі бар тізбек үшін</a:t>
            </a:r>
            <a:endParaRPr lang="en-US" b="1" i="1" u="sng" smtClean="0">
              <a:solidFill>
                <a:schemeClr val="hlink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Синусоидалы кернеу әсерінен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индуктивті катушкасы бар тізбекте синусоидалы кернеу болады, синусоидалы ток ағады</a:t>
            </a:r>
          </a:p>
        </p:txBody>
      </p:sp>
      <p:pic>
        <p:nvPicPr>
          <p:cNvPr id="7475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3643313"/>
            <a:ext cx="2879725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5102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333375"/>
            <a:ext cx="8137525" cy="56086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</a:rPr>
              <a:t>Индуктивтіліктегі токтың өзгерісін синусоидалық заң бойынша орнатайық</a:t>
            </a:r>
            <a:endParaRPr lang="en-US" smtClean="0"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i(t) = Im</a:t>
            </a:r>
            <a:r>
              <a:rPr lang="en-US" sz="1600" smtClean="0">
                <a:latin typeface="Times New Roman" pitchFamily="18" charset="0"/>
              </a:rPr>
              <a:t>L</a:t>
            </a:r>
            <a:r>
              <a:rPr lang="en-US" smtClean="0">
                <a:latin typeface="Times New Roman" pitchFamily="18" charset="0"/>
              </a:rPr>
              <a:t> sin </a:t>
            </a:r>
            <a:r>
              <a:rPr lang="ru-RU" smtClean="0">
                <a:latin typeface="Times New Roman" pitchFamily="18" charset="0"/>
              </a:rPr>
              <a:t>ω</a:t>
            </a:r>
            <a:r>
              <a:rPr lang="en-US" smtClean="0">
                <a:latin typeface="Times New Roman" pitchFamily="18" charset="0"/>
              </a:rPr>
              <a:t>t </a:t>
            </a:r>
            <a:endParaRPr lang="ru-RU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</a:rPr>
              <a:t>Индуктивтіліктегі ток пен кернеу арасындағы байланыс теңдеуін қолданамыз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</a:rPr>
              <a:t>u</a:t>
            </a:r>
            <a:r>
              <a:rPr lang="en-US" sz="1600" smtClean="0">
                <a:latin typeface="Times New Roman" pitchFamily="18" charset="0"/>
              </a:rPr>
              <a:t>L</a:t>
            </a:r>
            <a:r>
              <a:rPr lang="ru-RU" smtClean="0">
                <a:latin typeface="Times New Roman" pitchFamily="18" charset="0"/>
              </a:rPr>
              <a:t> = L · di / dt</a:t>
            </a:r>
          </a:p>
          <a:p>
            <a:pPr eaLnBrk="1" hangingPunct="1">
              <a:buFont typeface="Wingdings" pitchFamily="2" charset="2"/>
              <a:buNone/>
            </a:pPr>
            <a:r>
              <a:rPr lang="kk-KZ" smtClean="0">
                <a:latin typeface="Times New Roman" pitchFamily="18" charset="0"/>
              </a:rPr>
              <a:t>Сонда </a:t>
            </a:r>
            <a:endParaRPr lang="en-US" smtClean="0"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u</a:t>
            </a:r>
            <a:r>
              <a:rPr lang="en-US" sz="1600" smtClean="0">
                <a:latin typeface="Times New Roman" pitchFamily="18" charset="0"/>
              </a:rPr>
              <a:t>L</a:t>
            </a:r>
            <a:r>
              <a:rPr lang="en-US" smtClean="0">
                <a:latin typeface="Times New Roman" pitchFamily="18" charset="0"/>
              </a:rPr>
              <a:t>(t) = </a:t>
            </a:r>
            <a:r>
              <a:rPr lang="ru-RU" smtClean="0">
                <a:latin typeface="Times New Roman" pitchFamily="18" charset="0"/>
              </a:rPr>
              <a:t>ω</a:t>
            </a:r>
            <a:r>
              <a:rPr lang="en-US" smtClean="0">
                <a:latin typeface="Times New Roman" pitchFamily="18" charset="0"/>
              </a:rPr>
              <a:t>L · Im</a:t>
            </a:r>
            <a:r>
              <a:rPr lang="en-US" sz="1600" smtClean="0">
                <a:latin typeface="Times New Roman" pitchFamily="18" charset="0"/>
              </a:rPr>
              <a:t>L</a:t>
            </a:r>
            <a:r>
              <a:rPr lang="en-US" smtClean="0">
                <a:latin typeface="Times New Roman" pitchFamily="18" charset="0"/>
              </a:rPr>
              <a:t> cos </a:t>
            </a:r>
            <a:r>
              <a:rPr lang="ru-RU" smtClean="0">
                <a:latin typeface="Times New Roman" pitchFamily="18" charset="0"/>
              </a:rPr>
              <a:t>ω</a:t>
            </a:r>
            <a:r>
              <a:rPr lang="en-US" smtClean="0">
                <a:latin typeface="Times New Roman" pitchFamily="18" charset="0"/>
              </a:rPr>
              <a:t>t </a:t>
            </a:r>
            <a:endParaRPr lang="ru-RU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C</a:t>
            </a:r>
            <a:r>
              <a:rPr lang="ru-RU" smtClean="0">
                <a:latin typeface="Times New Roman" pitchFamily="18" charset="0"/>
              </a:rPr>
              <a:t>os-ты sin-пен алмастырамыз</a:t>
            </a:r>
            <a:endParaRPr lang="en-US" smtClean="0"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u</a:t>
            </a:r>
            <a:r>
              <a:rPr lang="en-US" sz="1600" smtClean="0">
                <a:latin typeface="Times New Roman" pitchFamily="18" charset="0"/>
              </a:rPr>
              <a:t>L</a:t>
            </a:r>
            <a:r>
              <a:rPr lang="en-US" smtClean="0">
                <a:latin typeface="Times New Roman" pitchFamily="18" charset="0"/>
              </a:rPr>
              <a:t>(t) = </a:t>
            </a:r>
            <a:r>
              <a:rPr lang="ru-RU" smtClean="0">
                <a:latin typeface="Times New Roman" pitchFamily="18" charset="0"/>
              </a:rPr>
              <a:t>ω</a:t>
            </a:r>
            <a:r>
              <a:rPr lang="en-US" smtClean="0">
                <a:latin typeface="Times New Roman" pitchFamily="18" charset="0"/>
              </a:rPr>
              <a:t>L · Im</a:t>
            </a:r>
            <a:r>
              <a:rPr lang="en-US" sz="1600" smtClean="0">
                <a:latin typeface="Times New Roman" pitchFamily="18" charset="0"/>
              </a:rPr>
              <a:t>L</a:t>
            </a:r>
            <a:r>
              <a:rPr lang="en-US" smtClean="0">
                <a:latin typeface="Times New Roman" pitchFamily="18" charset="0"/>
              </a:rPr>
              <a:t> sin(</a:t>
            </a:r>
            <a:r>
              <a:rPr lang="ru-RU" smtClean="0">
                <a:latin typeface="Times New Roman" pitchFamily="18" charset="0"/>
              </a:rPr>
              <a:t>ω</a:t>
            </a:r>
            <a:r>
              <a:rPr lang="en-US" smtClean="0">
                <a:latin typeface="Times New Roman" pitchFamily="18" charset="0"/>
              </a:rPr>
              <a:t>t  + 90°).</a:t>
            </a:r>
            <a:endParaRPr 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081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623</Words>
  <Application>Microsoft Office PowerPoint</Application>
  <PresentationFormat>Экран (4:3)</PresentationFormat>
  <Paragraphs>96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Microsoft Equation 3.0</vt:lpstr>
      <vt:lpstr>5 тақырып. Айнымалы синусоидалы ток тізбегіндегі R, L, C идеалды элементтері. Аналитикалық өрнектер, графиктер, векторлық диаграммалар. Идеал элементтердің тізбектей жалғануы. Есептеудің графикалық және аналитикалық әдістері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С сыйымдылығы бар тізбек </vt:lpstr>
      <vt:lpstr>Презентация PowerPoint</vt:lpstr>
      <vt:lpstr>Айнымалы ток тізбегінде келесі кедергілер түрін атап өту қажет:</vt:lpstr>
      <vt:lpstr>Презентация PowerPoint</vt:lpstr>
      <vt:lpstr>   R. L. C элементтері тізбектей жалғанған сұлба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тақырып. Айнымалы синусоидалы ток тізбегіндегі R, L, C идеалды элементтері. Аналитикалық өрнектер, графиктер, векторлық диаграммалар. Идеал элементтердің тізбектей жалғануы. Есептеудің графикалық және аналитикалық әдістері</dc:title>
  <dc:creator>ASUS</dc:creator>
  <cp:lastModifiedBy>ASUS</cp:lastModifiedBy>
  <cp:revision>1</cp:revision>
  <dcterms:created xsi:type="dcterms:W3CDTF">2022-02-25T13:57:06Z</dcterms:created>
  <dcterms:modified xsi:type="dcterms:W3CDTF">2022-02-25T14:05:40Z</dcterms:modified>
</cp:coreProperties>
</file>